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66" r:id="rId4"/>
    <p:sldId id="259" r:id="rId5"/>
    <p:sldId id="261" r:id="rId6"/>
    <p:sldId id="262" r:id="rId7"/>
    <p:sldId id="263" r:id="rId8"/>
    <p:sldId id="264" r:id="rId9"/>
    <p:sldId id="265"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1" d="100"/>
          <a:sy n="121" d="100"/>
        </p:scale>
        <p:origin x="-139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22/09/16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436088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22/09/16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814409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22/09/16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1598159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22/09/16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441220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33F076-73AF-4D46-AE99-CFD5CFDAA4EF}" type="datetimeFigureOut">
              <a:rPr lang="en-US" smtClean="0"/>
              <a:t>22/09/16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87673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33F076-73AF-4D46-AE99-CFD5CFDAA4EF}" type="datetimeFigureOut">
              <a:rPr lang="en-US" smtClean="0"/>
              <a:t>22/09/16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3532109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33F076-73AF-4D46-AE99-CFD5CFDAA4EF}" type="datetimeFigureOut">
              <a:rPr lang="en-US" smtClean="0"/>
              <a:t>22/09/16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1717025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33F076-73AF-4D46-AE99-CFD5CFDAA4EF}" type="datetimeFigureOut">
              <a:rPr lang="en-US" smtClean="0"/>
              <a:t>22/09/16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125850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33F076-73AF-4D46-AE99-CFD5CFDAA4EF}" type="datetimeFigureOut">
              <a:rPr lang="en-US" smtClean="0"/>
              <a:t>22/09/16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3734178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33F076-73AF-4D46-AE99-CFD5CFDAA4EF}" type="datetimeFigureOut">
              <a:rPr lang="en-US" smtClean="0"/>
              <a:t>22/09/16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853999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33F076-73AF-4D46-AE99-CFD5CFDAA4EF}" type="datetimeFigureOut">
              <a:rPr lang="en-US" smtClean="0"/>
              <a:t>22/09/16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00325098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33F076-73AF-4D46-AE99-CFD5CFDAA4EF}" type="datetimeFigureOut">
              <a:rPr lang="en-US" smtClean="0"/>
              <a:t>22/09/16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EA0F32-B3C4-2A4A-B201-DE0FE1D8C40B}" type="slidenum">
              <a:rPr lang="en-US" smtClean="0"/>
              <a:t>‹#›</a:t>
            </a:fld>
            <a:endParaRPr lang="en-US"/>
          </a:p>
        </p:txBody>
      </p:sp>
    </p:spTree>
    <p:extLst>
      <p:ext uri="{BB962C8B-B14F-4D97-AF65-F5344CB8AC3E}">
        <p14:creationId xmlns:p14="http://schemas.microsoft.com/office/powerpoint/2010/main" val="558421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www.drugbank.ca/drugs/DB09105" TargetMode="External"/><Relationship Id="rId3" Type="http://schemas.openxmlformats.org/officeDocument/2006/relationships/hyperlink" Target="http://www.rxlist.com/strensiq-drug/side-effects-interactions.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extShape 1"/>
          <p:cNvSpPr txBox="1"/>
          <p:nvPr/>
        </p:nvSpPr>
        <p:spPr>
          <a:xfrm>
            <a:off x="251640" y="980640"/>
            <a:ext cx="7772040" cy="1469520"/>
          </a:xfrm>
          <a:prstGeom prst="rect">
            <a:avLst/>
          </a:prstGeom>
        </p:spPr>
        <p:txBody>
          <a:bodyPr anchor="b"/>
          <a:lstStyle/>
          <a:p>
            <a:pPr algn="ctr">
              <a:lnSpc>
                <a:spcPct val="100000"/>
              </a:lnSpc>
            </a:pPr>
            <a:r>
              <a:rPr lang="en-US" sz="6600" dirty="0" err="1">
                <a:solidFill>
                  <a:srgbClr val="000000"/>
                </a:solidFill>
                <a:latin typeface="Times New Roman"/>
                <a:ea typeface="Calibri"/>
                <a:cs typeface="Times New Roman"/>
              </a:rPr>
              <a:t>Asfotase</a:t>
            </a:r>
            <a:r>
              <a:rPr lang="en-US" sz="6600" dirty="0">
                <a:solidFill>
                  <a:srgbClr val="000000"/>
                </a:solidFill>
                <a:latin typeface="Times New Roman"/>
                <a:ea typeface="Calibri"/>
                <a:cs typeface="Times New Roman"/>
              </a:rPr>
              <a:t> Alfa</a:t>
            </a:r>
            <a:endParaRPr dirty="0">
              <a:solidFill>
                <a:srgbClr val="000000"/>
              </a:solidFill>
              <a:latin typeface="Times New Roman"/>
              <a:cs typeface="Times New Roman"/>
            </a:endParaRPr>
          </a:p>
        </p:txBody>
      </p:sp>
      <p:sp>
        <p:nvSpPr>
          <p:cNvPr id="118" name="TextShape 2"/>
          <p:cNvSpPr txBox="1"/>
          <p:nvPr/>
        </p:nvSpPr>
        <p:spPr>
          <a:xfrm>
            <a:off x="539640" y="2925000"/>
            <a:ext cx="7003800" cy="3024000"/>
          </a:xfrm>
          <a:prstGeom prst="rect">
            <a:avLst/>
          </a:prstGeom>
        </p:spPr>
        <p:txBody>
          <a:bodyPr/>
          <a:lstStyle/>
          <a:p>
            <a:r>
              <a:rPr lang="en-US" sz="2000" dirty="0" err="1">
                <a:solidFill>
                  <a:srgbClr val="2F2B20"/>
                </a:solidFill>
                <a:latin typeface="Times New Roman"/>
              </a:rPr>
              <a:t>Drugbank</a:t>
            </a:r>
            <a:r>
              <a:rPr lang="en-US" sz="2000" dirty="0">
                <a:solidFill>
                  <a:srgbClr val="2F2B20"/>
                </a:solidFill>
                <a:latin typeface="Times New Roman"/>
              </a:rPr>
              <a:t> ID : DB09105 </a:t>
            </a:r>
            <a:endParaRPr dirty="0"/>
          </a:p>
        </p:txBody>
      </p:sp>
      <p:pic>
        <p:nvPicPr>
          <p:cNvPr id="3" name="Picture 2"/>
          <p:cNvPicPr>
            <a:picLocks noChangeAspect="1"/>
          </p:cNvPicPr>
          <p:nvPr/>
        </p:nvPicPr>
        <p:blipFill>
          <a:blip r:embed="rId2"/>
          <a:stretch>
            <a:fillRect/>
          </a:stretch>
        </p:blipFill>
        <p:spPr>
          <a:xfrm>
            <a:off x="4411458" y="2645059"/>
            <a:ext cx="4097789" cy="4097789"/>
          </a:xfrm>
          <a:prstGeom prst="rect">
            <a:avLst/>
          </a:prstGeom>
        </p:spPr>
      </p:pic>
    </p:spTree>
    <p:extLst>
      <p:ext uri="{BB962C8B-B14F-4D97-AF65-F5344CB8AC3E}">
        <p14:creationId xmlns:p14="http://schemas.microsoft.com/office/powerpoint/2010/main" val="3662903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TextShape 1"/>
          <p:cNvSpPr txBox="1"/>
          <p:nvPr/>
        </p:nvSpPr>
        <p:spPr>
          <a:xfrm>
            <a:off x="395640" y="836640"/>
            <a:ext cx="7854480" cy="5184360"/>
          </a:xfrm>
          <a:prstGeom prst="rect">
            <a:avLst/>
          </a:prstGeom>
        </p:spPr>
        <p:txBody>
          <a:bodyPr/>
          <a:lstStyle/>
          <a:p>
            <a:pPr>
              <a:lnSpc>
                <a:spcPct val="100000"/>
              </a:lnSpc>
            </a:pPr>
            <a:r>
              <a:rPr lang="en-US" sz="2400" b="1" dirty="0">
                <a:solidFill>
                  <a:srgbClr val="2F2B20"/>
                </a:solidFill>
                <a:latin typeface="Times New Roman"/>
              </a:rPr>
              <a:t>Description</a:t>
            </a:r>
            <a:r>
              <a:rPr lang="en-US" sz="2400" dirty="0">
                <a:solidFill>
                  <a:srgbClr val="2F2B20"/>
                </a:solidFill>
                <a:latin typeface="Times New Roman"/>
              </a:rPr>
              <a:t> </a:t>
            </a:r>
            <a:r>
              <a:rPr lang="en-US" sz="2800" dirty="0">
                <a:solidFill>
                  <a:srgbClr val="2F2B20"/>
                </a:solidFill>
                <a:latin typeface="Times New Roman"/>
              </a:rPr>
              <a:t>:</a:t>
            </a:r>
            <a:endParaRPr dirty="0"/>
          </a:p>
          <a:p>
            <a:pPr>
              <a:lnSpc>
                <a:spcPct val="100000"/>
              </a:lnSpc>
            </a:pPr>
            <a:r>
              <a:rPr lang="en-US" sz="2000" dirty="0" err="1">
                <a:solidFill>
                  <a:srgbClr val="2F2B20"/>
                </a:solidFill>
                <a:latin typeface="Times New Roman"/>
              </a:rPr>
              <a:t>Asfotase</a:t>
            </a:r>
            <a:r>
              <a:rPr lang="en-US" sz="2000" dirty="0">
                <a:solidFill>
                  <a:srgbClr val="2F2B20"/>
                </a:solidFill>
                <a:latin typeface="Times New Roman"/>
              </a:rPr>
              <a:t> Alfa is a first-in-class bone-targeted enzyme replacement therapy designed to address the underlying cause of hypophosphatasia (HPP)—deficient alkaline phosphatase (ALP). Hypophosphatasia is almost always fatal when severe skeletal disease is obvious at birth. By replacing deficient ALP, treatment with </a:t>
            </a:r>
            <a:r>
              <a:rPr lang="en-US" sz="2000" dirty="0" err="1">
                <a:solidFill>
                  <a:srgbClr val="2F2B20"/>
                </a:solidFill>
                <a:latin typeface="Times New Roman"/>
              </a:rPr>
              <a:t>Asfotase</a:t>
            </a:r>
            <a:r>
              <a:rPr lang="en-US" sz="2000" dirty="0">
                <a:solidFill>
                  <a:srgbClr val="2F2B20"/>
                </a:solidFill>
                <a:latin typeface="Times New Roman"/>
              </a:rPr>
              <a:t> Alfa aims to improve the elevated enzyme substrate levels and improve the body's ability to mineralize bone, thereby preventing serious skeletal and systemic patient morbidity and premature death. </a:t>
            </a:r>
            <a:r>
              <a:rPr lang="en-US" sz="2000" dirty="0" err="1">
                <a:solidFill>
                  <a:srgbClr val="2F2B20"/>
                </a:solidFill>
                <a:latin typeface="Times New Roman"/>
              </a:rPr>
              <a:t>Asfotase</a:t>
            </a:r>
            <a:r>
              <a:rPr lang="en-US" sz="2000" dirty="0">
                <a:solidFill>
                  <a:srgbClr val="2F2B20"/>
                </a:solidFill>
                <a:latin typeface="Times New Roman"/>
              </a:rPr>
              <a:t> </a:t>
            </a:r>
            <a:r>
              <a:rPr lang="en-US" sz="2000" dirty="0" err="1">
                <a:solidFill>
                  <a:srgbClr val="2F2B20"/>
                </a:solidFill>
                <a:latin typeface="Times New Roman"/>
              </a:rPr>
              <a:t>alfa</a:t>
            </a:r>
            <a:r>
              <a:rPr lang="en-US" sz="2000" dirty="0">
                <a:solidFill>
                  <a:srgbClr val="2F2B20"/>
                </a:solidFill>
                <a:latin typeface="Times New Roman"/>
              </a:rPr>
              <a:t> was first approved by Pharmaceuticals and Medicals Devices Agency of Japan (PMDA) on July 3, 2015, then approved by the European Medicine Agency (EMA) on August 28, 2015, and was approved by the U.S. Food and Drug Administration (FDA) on October 23, 2015. </a:t>
            </a:r>
            <a:r>
              <a:rPr lang="en-US" sz="2000" dirty="0" err="1">
                <a:solidFill>
                  <a:srgbClr val="2F2B20"/>
                </a:solidFill>
                <a:latin typeface="Times New Roman"/>
              </a:rPr>
              <a:t>Asfotase</a:t>
            </a:r>
            <a:r>
              <a:rPr lang="en-US" sz="2000" dirty="0">
                <a:solidFill>
                  <a:srgbClr val="2F2B20"/>
                </a:solidFill>
                <a:latin typeface="Times New Roman"/>
              </a:rPr>
              <a:t> Alfa is marketed under the brand name </a:t>
            </a:r>
            <a:r>
              <a:rPr lang="en-US" sz="2000" dirty="0" err="1">
                <a:solidFill>
                  <a:srgbClr val="2F2B20"/>
                </a:solidFill>
                <a:latin typeface="Times New Roman"/>
              </a:rPr>
              <a:t>Strensiq</a:t>
            </a:r>
            <a:r>
              <a:rPr lang="en-US" sz="2000" dirty="0">
                <a:solidFill>
                  <a:srgbClr val="2F2B20"/>
                </a:solidFill>
                <a:latin typeface="Times New Roman"/>
              </a:rPr>
              <a:t>® by </a:t>
            </a:r>
            <a:r>
              <a:rPr lang="en-US" sz="2000" dirty="0" err="1">
                <a:solidFill>
                  <a:srgbClr val="2F2B20"/>
                </a:solidFill>
                <a:latin typeface="Times New Roman"/>
              </a:rPr>
              <a:t>Alexion</a:t>
            </a:r>
            <a:r>
              <a:rPr lang="en-US" sz="2000" dirty="0">
                <a:solidFill>
                  <a:srgbClr val="2F2B20"/>
                </a:solidFill>
                <a:latin typeface="Times New Roman"/>
              </a:rPr>
              <a:t> Pharmaceuticals, Inc. The annual average price of </a:t>
            </a:r>
            <a:r>
              <a:rPr lang="en-US" sz="2000" dirty="0" err="1">
                <a:solidFill>
                  <a:srgbClr val="2F2B20"/>
                </a:solidFill>
                <a:latin typeface="Times New Roman"/>
              </a:rPr>
              <a:t>Asfotase</a:t>
            </a:r>
            <a:r>
              <a:rPr lang="en-US" sz="2000" dirty="0">
                <a:solidFill>
                  <a:srgbClr val="2F2B20"/>
                </a:solidFill>
                <a:latin typeface="Times New Roman"/>
              </a:rPr>
              <a:t> Alfa treatment is $285,000</a:t>
            </a:r>
            <a:r>
              <a:rPr lang="en-US" sz="2000" dirty="0" smtClean="0">
                <a:solidFill>
                  <a:srgbClr val="2F2B20"/>
                </a:solidFill>
                <a:latin typeface="Times New Roman"/>
              </a:rPr>
              <a:t>.</a:t>
            </a:r>
          </a:p>
        </p:txBody>
      </p:sp>
    </p:spTree>
    <p:extLst>
      <p:ext uri="{BB962C8B-B14F-4D97-AF65-F5344CB8AC3E}">
        <p14:creationId xmlns:p14="http://schemas.microsoft.com/office/powerpoint/2010/main" val="3122369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TextShape 1"/>
          <p:cNvSpPr txBox="1"/>
          <p:nvPr/>
        </p:nvSpPr>
        <p:spPr>
          <a:xfrm>
            <a:off x="395640" y="836640"/>
            <a:ext cx="7854480" cy="5184360"/>
          </a:xfrm>
          <a:prstGeom prst="rect">
            <a:avLst/>
          </a:prstGeom>
        </p:spPr>
        <p:txBody>
          <a:bodyPr/>
          <a:lstStyle/>
          <a:p>
            <a:pPr>
              <a:lnSpc>
                <a:spcPct val="100000"/>
              </a:lnSpc>
            </a:pPr>
            <a:r>
              <a:rPr lang="en-US" sz="2400" b="1" dirty="0" smtClean="0">
                <a:solidFill>
                  <a:srgbClr val="2F2B20"/>
                </a:solidFill>
                <a:latin typeface="Times New Roman"/>
              </a:rPr>
              <a:t>Indication</a:t>
            </a:r>
            <a:r>
              <a:rPr lang="en-US" sz="2400" dirty="0" smtClean="0">
                <a:solidFill>
                  <a:srgbClr val="2F2B20"/>
                </a:solidFill>
                <a:latin typeface="Times New Roman"/>
              </a:rPr>
              <a:t> </a:t>
            </a:r>
            <a:r>
              <a:rPr lang="en-US" sz="2400" dirty="0">
                <a:solidFill>
                  <a:srgbClr val="2F2B20"/>
                </a:solidFill>
                <a:latin typeface="Times New Roman"/>
              </a:rPr>
              <a:t>:</a:t>
            </a:r>
            <a:endParaRPr dirty="0"/>
          </a:p>
          <a:p>
            <a:pPr>
              <a:lnSpc>
                <a:spcPct val="100000"/>
              </a:lnSpc>
            </a:pPr>
            <a:r>
              <a:rPr lang="en-US" dirty="0">
                <a:solidFill>
                  <a:srgbClr val="2F2B20"/>
                </a:solidFill>
                <a:latin typeface="Times New Roman"/>
              </a:rPr>
              <a:t>Indicated for the treatment of patients with perinatal/infantile and juvenile onset hypophosphatasia (HPP)</a:t>
            </a:r>
            <a:r>
              <a:rPr lang="en-US" dirty="0" smtClean="0">
                <a:solidFill>
                  <a:srgbClr val="2F2B20"/>
                </a:solidFill>
                <a:latin typeface="Times New Roman"/>
              </a:rPr>
              <a:t>.</a:t>
            </a:r>
          </a:p>
          <a:p>
            <a:pPr>
              <a:lnSpc>
                <a:spcPct val="100000"/>
              </a:lnSpc>
            </a:pPr>
            <a:endParaRPr lang="en-US" sz="2400" b="1" dirty="0">
              <a:solidFill>
                <a:srgbClr val="2F2B20"/>
              </a:solidFill>
              <a:latin typeface="Times New Roman"/>
            </a:endParaRPr>
          </a:p>
          <a:p>
            <a:pPr>
              <a:lnSpc>
                <a:spcPct val="100000"/>
              </a:lnSpc>
            </a:pPr>
            <a:r>
              <a:rPr lang="en-US" sz="2400" b="1" dirty="0" smtClean="0">
                <a:solidFill>
                  <a:srgbClr val="2F2B20"/>
                </a:solidFill>
                <a:latin typeface="Times New Roman"/>
              </a:rPr>
              <a:t>Pharmacodynamics </a:t>
            </a:r>
            <a:r>
              <a:rPr lang="en-US" sz="2400" dirty="0">
                <a:solidFill>
                  <a:srgbClr val="2F2B20"/>
                </a:solidFill>
                <a:latin typeface="Times New Roman"/>
              </a:rPr>
              <a:t>: </a:t>
            </a:r>
            <a:endParaRPr dirty="0"/>
          </a:p>
          <a:p>
            <a:pPr>
              <a:lnSpc>
                <a:spcPct val="100000"/>
              </a:lnSpc>
            </a:pPr>
            <a:r>
              <a:rPr lang="en-US" sz="2000" dirty="0">
                <a:solidFill>
                  <a:srgbClr val="000000"/>
                </a:solidFill>
                <a:latin typeface="Times New Roman"/>
                <a:ea typeface="Calibri"/>
                <a:cs typeface="Times New Roman"/>
              </a:rPr>
              <a:t>Perinatal/infantile- and juvenile-onset HPP patients treated with </a:t>
            </a:r>
            <a:r>
              <a:rPr lang="en-US" sz="2000" dirty="0" err="1">
                <a:solidFill>
                  <a:srgbClr val="000000"/>
                </a:solidFill>
                <a:latin typeface="Times New Roman"/>
                <a:ea typeface="Calibri"/>
                <a:cs typeface="Times New Roman"/>
              </a:rPr>
              <a:t>Asfotase</a:t>
            </a:r>
            <a:r>
              <a:rPr lang="en-US" sz="2000" dirty="0">
                <a:solidFill>
                  <a:srgbClr val="000000"/>
                </a:solidFill>
                <a:latin typeface="Times New Roman"/>
                <a:ea typeface="Calibri"/>
                <a:cs typeface="Times New Roman"/>
              </a:rPr>
              <a:t> </a:t>
            </a:r>
            <a:r>
              <a:rPr lang="en-US" sz="2000" dirty="0" err="1">
                <a:solidFill>
                  <a:srgbClr val="000000"/>
                </a:solidFill>
                <a:latin typeface="Times New Roman"/>
                <a:ea typeface="Calibri"/>
                <a:cs typeface="Times New Roman"/>
              </a:rPr>
              <a:t>alfa</a:t>
            </a:r>
            <a:r>
              <a:rPr lang="en-US" sz="2000" dirty="0">
                <a:solidFill>
                  <a:srgbClr val="000000"/>
                </a:solidFill>
                <a:latin typeface="Times New Roman"/>
                <a:ea typeface="Calibri"/>
                <a:cs typeface="Times New Roman"/>
              </a:rPr>
              <a:t> had reductions in plasma TNSALP (tissue non-specific alkaline phosphatase) substrates, </a:t>
            </a:r>
            <a:r>
              <a:rPr lang="en-US" sz="2000" dirty="0" err="1">
                <a:solidFill>
                  <a:srgbClr val="000000"/>
                </a:solidFill>
                <a:latin typeface="Times New Roman"/>
                <a:ea typeface="Calibri"/>
                <a:cs typeface="Times New Roman"/>
              </a:rPr>
              <a:t>PPi</a:t>
            </a:r>
            <a:r>
              <a:rPr lang="en-US" sz="2000" dirty="0">
                <a:solidFill>
                  <a:srgbClr val="000000"/>
                </a:solidFill>
                <a:latin typeface="Times New Roman"/>
                <a:ea typeface="Calibri"/>
                <a:cs typeface="Times New Roman"/>
              </a:rPr>
              <a:t> and </a:t>
            </a:r>
            <a:r>
              <a:rPr lang="en-US" sz="2000" dirty="0" err="1">
                <a:solidFill>
                  <a:srgbClr val="000000"/>
                </a:solidFill>
                <a:latin typeface="Times New Roman"/>
                <a:ea typeface="Calibri"/>
                <a:cs typeface="Times New Roman"/>
              </a:rPr>
              <a:t>pyridoxal</a:t>
            </a:r>
            <a:r>
              <a:rPr lang="en-US" sz="2000" dirty="0">
                <a:solidFill>
                  <a:srgbClr val="000000"/>
                </a:solidFill>
                <a:latin typeface="Times New Roman"/>
                <a:ea typeface="Calibri"/>
                <a:cs typeface="Times New Roman"/>
              </a:rPr>
              <a:t> 5'-phosphate (PLP) within 6 to 12 weeks of treatment. Reductions in plasma </a:t>
            </a:r>
            <a:r>
              <a:rPr lang="en-US" sz="2000" dirty="0" err="1">
                <a:solidFill>
                  <a:srgbClr val="000000"/>
                </a:solidFill>
                <a:latin typeface="Times New Roman"/>
                <a:ea typeface="Calibri"/>
                <a:cs typeface="Times New Roman"/>
              </a:rPr>
              <a:t>PPi</a:t>
            </a:r>
            <a:r>
              <a:rPr lang="en-US" sz="2000" dirty="0">
                <a:solidFill>
                  <a:srgbClr val="000000"/>
                </a:solidFill>
                <a:latin typeface="Times New Roman"/>
                <a:ea typeface="Calibri"/>
                <a:cs typeface="Times New Roman"/>
              </a:rPr>
              <a:t> and PLP levels did not correlate with clinical outcomes. Bone biopsy data from perinatal/infantile-onset and juvenile-onset HPP patients treated with </a:t>
            </a:r>
            <a:r>
              <a:rPr lang="en-US" sz="2000" dirty="0" err="1">
                <a:solidFill>
                  <a:srgbClr val="000000"/>
                </a:solidFill>
                <a:latin typeface="Times New Roman"/>
                <a:ea typeface="Calibri"/>
                <a:cs typeface="Times New Roman"/>
              </a:rPr>
              <a:t>Asfotase</a:t>
            </a:r>
            <a:r>
              <a:rPr lang="en-US" sz="2000" dirty="0">
                <a:solidFill>
                  <a:srgbClr val="000000"/>
                </a:solidFill>
                <a:latin typeface="Times New Roman"/>
                <a:ea typeface="Calibri"/>
                <a:cs typeface="Times New Roman"/>
              </a:rPr>
              <a:t> </a:t>
            </a:r>
            <a:r>
              <a:rPr lang="en-US" sz="2000" dirty="0" err="1">
                <a:solidFill>
                  <a:srgbClr val="000000"/>
                </a:solidFill>
                <a:latin typeface="Times New Roman"/>
                <a:ea typeface="Calibri"/>
                <a:cs typeface="Times New Roman"/>
              </a:rPr>
              <a:t>alfa</a:t>
            </a:r>
            <a:r>
              <a:rPr lang="en-US" sz="2000" dirty="0">
                <a:solidFill>
                  <a:srgbClr val="000000"/>
                </a:solidFill>
                <a:latin typeface="Times New Roman"/>
                <a:ea typeface="Calibri"/>
                <a:cs typeface="Times New Roman"/>
              </a:rPr>
              <a:t> demonstrated decreases in osteoid volume and thickness indicating improved bone mineralization.</a:t>
            </a:r>
            <a:endParaRPr sz="2000" dirty="0">
              <a:latin typeface="Times New Roman"/>
              <a:cs typeface="Times New Roman"/>
            </a:endParaRPr>
          </a:p>
        </p:txBody>
      </p:sp>
    </p:spTree>
    <p:extLst>
      <p:ext uri="{BB962C8B-B14F-4D97-AF65-F5344CB8AC3E}">
        <p14:creationId xmlns:p14="http://schemas.microsoft.com/office/powerpoint/2010/main" val="3937582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TextShape 1"/>
          <p:cNvSpPr txBox="1"/>
          <p:nvPr/>
        </p:nvSpPr>
        <p:spPr>
          <a:xfrm>
            <a:off x="223030" y="283445"/>
            <a:ext cx="8020080" cy="4229951"/>
          </a:xfrm>
          <a:prstGeom prst="rect">
            <a:avLst/>
          </a:prstGeom>
        </p:spPr>
        <p:txBody>
          <a:bodyPr anchor="b"/>
          <a:lstStyle/>
          <a:p>
            <a:pPr>
              <a:lnSpc>
                <a:spcPct val="160000"/>
              </a:lnSpc>
            </a:pPr>
            <a:r>
              <a:rPr lang="en-US" sz="2400" b="1" dirty="0">
                <a:solidFill>
                  <a:srgbClr val="2F2B20"/>
                </a:solidFill>
                <a:latin typeface="Times New Roman"/>
              </a:rPr>
              <a:t>Mechanism of action </a:t>
            </a:r>
            <a:r>
              <a:rPr lang="en-US" dirty="0">
                <a:solidFill>
                  <a:srgbClr val="2F2B20"/>
                </a:solidFill>
                <a:latin typeface="Times New Roman"/>
              </a:rPr>
              <a:t>: </a:t>
            </a:r>
            <a:endParaRPr dirty="0"/>
          </a:p>
          <a:p>
            <a:pPr>
              <a:lnSpc>
                <a:spcPct val="160000"/>
              </a:lnSpc>
            </a:pPr>
            <a:r>
              <a:rPr lang="en-US" dirty="0">
                <a:solidFill>
                  <a:srgbClr val="2F2B20"/>
                </a:solidFill>
                <a:latin typeface="Times New Roman"/>
              </a:rPr>
              <a:t>HPP is caused by a deficiency in TNSALP (tissue non-specific alkaline phosphatase) enzyme activity, which leads to elevations in several TNSALP substrates, including inorganic pyrophosphate (</a:t>
            </a:r>
            <a:r>
              <a:rPr lang="en-US" dirty="0" err="1">
                <a:solidFill>
                  <a:srgbClr val="2F2B20"/>
                </a:solidFill>
                <a:latin typeface="Times New Roman"/>
              </a:rPr>
              <a:t>PPi</a:t>
            </a:r>
            <a:r>
              <a:rPr lang="en-US" dirty="0">
                <a:solidFill>
                  <a:srgbClr val="2F2B20"/>
                </a:solidFill>
                <a:latin typeface="Times New Roman"/>
              </a:rPr>
              <a:t>). Elevated extracellular levels of </a:t>
            </a:r>
            <a:r>
              <a:rPr lang="en-US" dirty="0" err="1">
                <a:solidFill>
                  <a:srgbClr val="2F2B20"/>
                </a:solidFill>
                <a:latin typeface="Times New Roman"/>
              </a:rPr>
              <a:t>PPi</a:t>
            </a:r>
            <a:r>
              <a:rPr lang="en-US" dirty="0">
                <a:solidFill>
                  <a:srgbClr val="2F2B20"/>
                </a:solidFill>
                <a:latin typeface="Times New Roman"/>
              </a:rPr>
              <a:t> block hydroxyapatite crystal growth which inhibits bone mineralization and causes an accumulation of </a:t>
            </a:r>
            <a:r>
              <a:rPr lang="en-US" dirty="0" err="1">
                <a:solidFill>
                  <a:srgbClr val="2F2B20"/>
                </a:solidFill>
                <a:latin typeface="Times New Roman"/>
              </a:rPr>
              <a:t>unmineralized</a:t>
            </a:r>
            <a:r>
              <a:rPr lang="en-US" dirty="0">
                <a:solidFill>
                  <a:srgbClr val="2F2B20"/>
                </a:solidFill>
                <a:latin typeface="Times New Roman"/>
              </a:rPr>
              <a:t> bone matrix which manifests as rickets and bone deformation in infants and children and as </a:t>
            </a:r>
            <a:r>
              <a:rPr lang="en-US" dirty="0" err="1">
                <a:solidFill>
                  <a:srgbClr val="2F2B20"/>
                </a:solidFill>
                <a:latin typeface="Times New Roman"/>
              </a:rPr>
              <a:t>osteomalacia</a:t>
            </a:r>
            <a:r>
              <a:rPr lang="en-US" dirty="0">
                <a:solidFill>
                  <a:srgbClr val="2F2B20"/>
                </a:solidFill>
                <a:latin typeface="Times New Roman"/>
              </a:rPr>
              <a:t> (softening of bones) once growth plates close, along with muscle weakness. Replacement of the TNSALP enzyme upon </a:t>
            </a:r>
            <a:r>
              <a:rPr lang="en-US" dirty="0" err="1">
                <a:solidFill>
                  <a:srgbClr val="2F2B20"/>
                </a:solidFill>
                <a:latin typeface="Times New Roman"/>
              </a:rPr>
              <a:t>Asfotase</a:t>
            </a:r>
            <a:r>
              <a:rPr lang="en-US" dirty="0">
                <a:solidFill>
                  <a:srgbClr val="2F2B20"/>
                </a:solidFill>
                <a:latin typeface="Times New Roman"/>
              </a:rPr>
              <a:t> </a:t>
            </a:r>
            <a:r>
              <a:rPr lang="en-US" dirty="0" err="1">
                <a:solidFill>
                  <a:srgbClr val="2F2B20"/>
                </a:solidFill>
                <a:latin typeface="Times New Roman"/>
              </a:rPr>
              <a:t>alfa</a:t>
            </a:r>
            <a:r>
              <a:rPr lang="en-US" dirty="0">
                <a:solidFill>
                  <a:srgbClr val="2F2B20"/>
                </a:solidFill>
                <a:latin typeface="Times New Roman"/>
              </a:rPr>
              <a:t> treatment reduces the enzyme substrate levels.</a:t>
            </a:r>
            <a:endParaRPr dirty="0"/>
          </a:p>
        </p:txBody>
      </p:sp>
    </p:spTree>
    <p:extLst>
      <p:ext uri="{BB962C8B-B14F-4D97-AF65-F5344CB8AC3E}">
        <p14:creationId xmlns:p14="http://schemas.microsoft.com/office/powerpoint/2010/main" val="2887138209"/>
      </p:ext>
    </p:extLst>
  </p:cSld>
  <p:clrMapOvr>
    <a:masterClrMapping/>
  </p:clrMapOvr>
  <p:timing>
    <p:tnLst>
      <p:par>
        <p:cTn xmlns:p14="http://schemas.microsoft.com/office/powerpoint/2010/mai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TextShape 1"/>
          <p:cNvSpPr txBox="1"/>
          <p:nvPr/>
        </p:nvSpPr>
        <p:spPr>
          <a:xfrm>
            <a:off x="357120" y="356873"/>
            <a:ext cx="7772040" cy="5961881"/>
          </a:xfrm>
          <a:prstGeom prst="rect">
            <a:avLst/>
          </a:prstGeom>
        </p:spPr>
        <p:txBody>
          <a:bodyPr anchor="t" anchorCtr="0"/>
          <a:lstStyle/>
          <a:p>
            <a:pPr>
              <a:lnSpc>
                <a:spcPct val="100000"/>
              </a:lnSpc>
            </a:pPr>
            <a:r>
              <a:rPr lang="en-US" sz="2400" b="1" dirty="0" smtClean="0">
                <a:solidFill>
                  <a:srgbClr val="2F2B20"/>
                </a:solidFill>
                <a:latin typeface="Times New Roman"/>
              </a:rPr>
              <a:t>Targets </a:t>
            </a:r>
            <a:r>
              <a:rPr lang="en-US" sz="2400" dirty="0">
                <a:solidFill>
                  <a:srgbClr val="2F2B20"/>
                </a:solidFill>
                <a:latin typeface="Times New Roman"/>
              </a:rPr>
              <a:t>:</a:t>
            </a:r>
            <a:endParaRPr dirty="0"/>
          </a:p>
          <a:p>
            <a:pPr>
              <a:lnSpc>
                <a:spcPct val="100000"/>
              </a:lnSpc>
            </a:pPr>
            <a:r>
              <a:rPr lang="en-US" dirty="0" err="1">
                <a:solidFill>
                  <a:srgbClr val="2F2B20"/>
                </a:solidFill>
                <a:latin typeface="Times New Roman"/>
                <a:cs typeface="Times New Roman"/>
              </a:rPr>
              <a:t>Sphingosine</a:t>
            </a:r>
            <a:r>
              <a:rPr lang="en-US" dirty="0">
                <a:solidFill>
                  <a:srgbClr val="2F2B20"/>
                </a:solidFill>
                <a:latin typeface="Times New Roman"/>
                <a:cs typeface="Times New Roman"/>
              </a:rPr>
              <a:t> 1-phosphate receptor </a:t>
            </a:r>
            <a:r>
              <a:rPr lang="en-US" dirty="0" smtClean="0">
                <a:solidFill>
                  <a:srgbClr val="2F2B20"/>
                </a:solidFill>
                <a:latin typeface="Times New Roman"/>
                <a:cs typeface="Times New Roman"/>
              </a:rPr>
              <a:t>1</a:t>
            </a:r>
          </a:p>
          <a:p>
            <a:r>
              <a:rPr lang="en-US" dirty="0" smtClean="0">
                <a:solidFill>
                  <a:srgbClr val="2F2B20"/>
                </a:solidFill>
                <a:latin typeface="Times New Roman"/>
                <a:cs typeface="Times New Roman"/>
              </a:rPr>
              <a:t>Pyrophosphate</a:t>
            </a:r>
          </a:p>
          <a:p>
            <a:endParaRPr lang="en-US" dirty="0">
              <a:solidFill>
                <a:srgbClr val="2F2B20"/>
              </a:solidFill>
              <a:latin typeface="Times New Roman"/>
              <a:cs typeface="Times New Roman"/>
            </a:endParaRPr>
          </a:p>
          <a:p>
            <a:pPr>
              <a:lnSpc>
                <a:spcPct val="100000"/>
              </a:lnSpc>
            </a:pPr>
            <a:r>
              <a:rPr lang="en-US" sz="2400" b="1" dirty="0" smtClean="0">
                <a:solidFill>
                  <a:srgbClr val="2F2B20"/>
                </a:solidFill>
                <a:latin typeface="Times New Roman"/>
              </a:rPr>
              <a:t>Affected </a:t>
            </a:r>
            <a:r>
              <a:rPr lang="en-US" sz="2400" b="1" dirty="0">
                <a:solidFill>
                  <a:srgbClr val="2F2B20"/>
                </a:solidFill>
                <a:latin typeface="Times New Roman"/>
              </a:rPr>
              <a:t>organisms </a:t>
            </a:r>
            <a:r>
              <a:rPr lang="en-US" sz="2400" dirty="0">
                <a:solidFill>
                  <a:srgbClr val="2F2B20"/>
                </a:solidFill>
                <a:latin typeface="Times New Roman"/>
              </a:rPr>
              <a:t>: </a:t>
            </a:r>
            <a:endParaRPr dirty="0"/>
          </a:p>
          <a:p>
            <a:pPr>
              <a:lnSpc>
                <a:spcPct val="100000"/>
              </a:lnSpc>
            </a:pPr>
            <a:r>
              <a:rPr lang="en-US" dirty="0">
                <a:solidFill>
                  <a:srgbClr val="2F2B20"/>
                </a:solidFill>
                <a:latin typeface="Times New Roman"/>
              </a:rPr>
              <a:t>Humans and other mammals </a:t>
            </a:r>
            <a:endParaRPr lang="en-US" dirty="0" smtClean="0">
              <a:solidFill>
                <a:srgbClr val="2F2B20"/>
              </a:solidFill>
              <a:latin typeface="Times New Roman"/>
            </a:endParaRPr>
          </a:p>
          <a:p>
            <a:pPr>
              <a:lnSpc>
                <a:spcPct val="100000"/>
              </a:lnSpc>
            </a:pPr>
            <a:endParaRPr lang="en-US" dirty="0">
              <a:solidFill>
                <a:srgbClr val="2F2B20"/>
              </a:solidFill>
              <a:latin typeface="Times New Roman"/>
            </a:endParaRPr>
          </a:p>
          <a:p>
            <a:pPr>
              <a:lnSpc>
                <a:spcPct val="100000"/>
              </a:lnSpc>
            </a:pPr>
            <a:r>
              <a:rPr lang="en-US" sz="2400" b="1" dirty="0">
                <a:solidFill>
                  <a:srgbClr val="2F2B20"/>
                </a:solidFill>
                <a:latin typeface="Times New Roman"/>
              </a:rPr>
              <a:t>Categories</a:t>
            </a:r>
            <a:r>
              <a:rPr lang="en-US" sz="2400" dirty="0">
                <a:solidFill>
                  <a:srgbClr val="2F2B20"/>
                </a:solidFill>
                <a:latin typeface="Times New Roman"/>
              </a:rPr>
              <a:t> : </a:t>
            </a:r>
            <a:endParaRPr lang="en-US" dirty="0"/>
          </a:p>
          <a:p>
            <a:r>
              <a:rPr lang="en-US" dirty="0">
                <a:solidFill>
                  <a:srgbClr val="2F2B20"/>
                </a:solidFill>
                <a:latin typeface="Times New Roman"/>
                <a:cs typeface="Times New Roman"/>
              </a:rPr>
              <a:t>Alimentary Tract and </a:t>
            </a:r>
            <a:r>
              <a:rPr lang="en-US" dirty="0" smtClean="0">
                <a:solidFill>
                  <a:srgbClr val="2F2B20"/>
                </a:solidFill>
                <a:latin typeface="Times New Roman"/>
                <a:cs typeface="Times New Roman"/>
              </a:rPr>
              <a:t>Metabolism</a:t>
            </a:r>
          </a:p>
          <a:p>
            <a:r>
              <a:rPr lang="en-US" dirty="0">
                <a:latin typeface="Times New Roman"/>
                <a:cs typeface="Times New Roman"/>
              </a:rPr>
              <a:t>Enzyme Replacement </a:t>
            </a:r>
            <a:r>
              <a:rPr lang="en-US" dirty="0" smtClean="0">
                <a:latin typeface="Times New Roman"/>
                <a:cs typeface="Times New Roman"/>
              </a:rPr>
              <a:t>Therapy</a:t>
            </a:r>
          </a:p>
          <a:p>
            <a:r>
              <a:rPr lang="en-US" dirty="0" smtClean="0">
                <a:latin typeface="Times New Roman"/>
                <a:cs typeface="Times New Roman"/>
              </a:rPr>
              <a:t>Enzymes</a:t>
            </a:r>
          </a:p>
          <a:p>
            <a:r>
              <a:rPr lang="en-US" dirty="0">
                <a:latin typeface="Times New Roman"/>
                <a:cs typeface="Times New Roman"/>
              </a:rPr>
              <a:t>Hypophosphatasia, drug therapy</a:t>
            </a:r>
            <a:endParaRPr lang="en-US" dirty="0">
              <a:latin typeface="Times New Roman"/>
              <a:cs typeface="Times New Roman"/>
            </a:endParaRPr>
          </a:p>
        </p:txBody>
      </p:sp>
    </p:spTree>
    <p:extLst>
      <p:ext uri="{BB962C8B-B14F-4D97-AF65-F5344CB8AC3E}">
        <p14:creationId xmlns:p14="http://schemas.microsoft.com/office/powerpoint/2010/main" val="2911960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TextShape 1"/>
          <p:cNvSpPr txBox="1"/>
          <p:nvPr/>
        </p:nvSpPr>
        <p:spPr>
          <a:xfrm>
            <a:off x="397107" y="314888"/>
            <a:ext cx="7772040" cy="6318753"/>
          </a:xfrm>
          <a:prstGeom prst="rect">
            <a:avLst/>
          </a:prstGeom>
        </p:spPr>
        <p:txBody>
          <a:bodyPr anchor="t" anchorCtr="0"/>
          <a:lstStyle/>
          <a:p>
            <a:pPr>
              <a:lnSpc>
                <a:spcPct val="100000"/>
              </a:lnSpc>
            </a:pPr>
            <a:endParaRPr dirty="0"/>
          </a:p>
          <a:p>
            <a:pPr>
              <a:lnSpc>
                <a:spcPct val="100000"/>
              </a:lnSpc>
            </a:pPr>
            <a:r>
              <a:rPr lang="en-US" sz="2400" b="1" dirty="0">
                <a:solidFill>
                  <a:srgbClr val="2F2B20"/>
                </a:solidFill>
                <a:latin typeface="Times New Roman"/>
              </a:rPr>
              <a:t>Sequence</a:t>
            </a:r>
            <a:r>
              <a:rPr lang="en-US" sz="2400" dirty="0">
                <a:solidFill>
                  <a:srgbClr val="2F2B20"/>
                </a:solidFill>
                <a:latin typeface="Times New Roman"/>
              </a:rPr>
              <a:t> :</a:t>
            </a:r>
            <a:endParaRPr dirty="0"/>
          </a:p>
          <a:p>
            <a:r>
              <a:rPr lang="en-US" sz="1600" dirty="0" smtClean="0">
                <a:latin typeface="Times New Roman"/>
                <a:cs typeface="Times New Roman"/>
              </a:rPr>
              <a:t>LVPEKEKDPKYWRDQAQETLKYALELQKLNTNVAKNVIMFLGDGMGVSTVTAARILKGQLHHNPGEETRLEMDKFPFVALSKTYNTNAQVPDSAGTATAYLCGVKANEGTVGVSAATERSRCNTTQGNEVTSILRWAKDAGKSVGIVTTTRVNHATPSAAYAHSADRDWYSDNEMPPEALSQGCKDIAYQLMHNIRDIDVIMGGGRKYMYPKNKTDVEYESDEKARGTRLDGLDLVDTWKSFKPRYKHSHFIWNRTELLTLDPHNVDYLLGLFEPGDMQYELNRNNVTDPSLSEMVVVAIQILRKNPKGFFLLVEGGRIDHGHHEGKAKQALHEAVEMDRAIGQAGSLTSSEDTLTVVTADHSHVFTFGGYTPRGNSIFGLAPMLSDTDKKPFTAILYGNGPGYKVVGGERENVSMVDYAHNNYQAQSAVPLRHETHGGEDVAVFSKGPMAHLLHGVHEQNYVPHVMAYAACIGANLGHCAPASSLKDKTHTCPPCPAPELLGGPSVFLFPPKPKDTLMISRTPEVTCVVVDVSHEDPEVKFNWYVDGVEVHNAKTKPREEQYNSTYRVVSVLTVLHQDWLNGKEYKCKVSNKALPAPIEKTISKAKGQPREPQVYTLPPSREEMTKNQVSLTCLVKGFYPSDIAVEWESNGQPENNYKTTPPVLDSDGSFFLYSKLTVDKSRWQQGNVFSCSVMHEALHNHYTQKSLSLSPGKDIDDDDDDDDDD</a:t>
            </a:r>
            <a:endParaRPr sz="1600" dirty="0">
              <a:latin typeface="Times New Roman"/>
              <a:cs typeface="Times New Roman"/>
            </a:endParaRPr>
          </a:p>
        </p:txBody>
      </p:sp>
    </p:spTree>
    <p:extLst>
      <p:ext uri="{BB962C8B-B14F-4D97-AF65-F5344CB8AC3E}">
        <p14:creationId xmlns:p14="http://schemas.microsoft.com/office/powerpoint/2010/main" val="2999380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TextShape 1"/>
          <p:cNvSpPr txBox="1"/>
          <p:nvPr/>
        </p:nvSpPr>
        <p:spPr>
          <a:xfrm>
            <a:off x="571320" y="642960"/>
            <a:ext cx="7772040" cy="5571720"/>
          </a:xfrm>
          <a:prstGeom prst="rect">
            <a:avLst/>
          </a:prstGeom>
        </p:spPr>
        <p:txBody>
          <a:bodyPr anchor="t" anchorCtr="0"/>
          <a:lstStyle/>
          <a:p>
            <a:pPr>
              <a:lnSpc>
                <a:spcPct val="100000"/>
              </a:lnSpc>
            </a:pPr>
            <a:r>
              <a:rPr lang="en-US" sz="2400" b="1" dirty="0">
                <a:solidFill>
                  <a:srgbClr val="2F2B20"/>
                </a:solidFill>
                <a:latin typeface="Times New Roman"/>
              </a:rPr>
              <a:t>Brands </a:t>
            </a:r>
            <a:r>
              <a:rPr lang="en-US" b="1" dirty="0">
                <a:solidFill>
                  <a:srgbClr val="2F2B20"/>
                </a:solidFill>
                <a:latin typeface="Times New Roman"/>
              </a:rPr>
              <a:t>: </a:t>
            </a:r>
            <a:r>
              <a:rPr lang="en-US" dirty="0" err="1" smtClean="0">
                <a:solidFill>
                  <a:srgbClr val="2F2B20"/>
                </a:solidFill>
                <a:latin typeface="Times New Roman"/>
              </a:rPr>
              <a:t>Strenisq</a:t>
            </a:r>
            <a:endParaRPr dirty="0"/>
          </a:p>
          <a:p>
            <a:pPr>
              <a:lnSpc>
                <a:spcPct val="100000"/>
              </a:lnSpc>
            </a:pPr>
            <a:r>
              <a:rPr lang="en-US" sz="2400" b="1" dirty="0">
                <a:solidFill>
                  <a:srgbClr val="2F2B20"/>
                </a:solidFill>
                <a:latin typeface="Times New Roman"/>
              </a:rPr>
              <a:t>Company : </a:t>
            </a:r>
            <a:r>
              <a:rPr lang="en-US" dirty="0" err="1" smtClean="0">
                <a:solidFill>
                  <a:srgbClr val="2F2B20"/>
                </a:solidFill>
                <a:latin typeface="Times New Roman"/>
              </a:rPr>
              <a:t>Alexion</a:t>
            </a:r>
            <a:r>
              <a:rPr lang="en-US" dirty="0" smtClean="0">
                <a:solidFill>
                  <a:srgbClr val="2F2B20"/>
                </a:solidFill>
                <a:latin typeface="Times New Roman"/>
              </a:rPr>
              <a:t> </a:t>
            </a:r>
            <a:r>
              <a:rPr lang="en-US" dirty="0" err="1" smtClean="0">
                <a:solidFill>
                  <a:srgbClr val="2F2B20"/>
                </a:solidFill>
                <a:latin typeface="Times New Roman"/>
              </a:rPr>
              <a:t>Pharma</a:t>
            </a:r>
            <a:r>
              <a:rPr lang="en-US" dirty="0" smtClean="0">
                <a:solidFill>
                  <a:srgbClr val="2F2B20"/>
                </a:solidFill>
                <a:latin typeface="Times New Roman"/>
              </a:rPr>
              <a:t> </a:t>
            </a:r>
            <a:r>
              <a:rPr lang="en-US" dirty="0" err="1">
                <a:solidFill>
                  <a:srgbClr val="2F2B20"/>
                </a:solidFill>
                <a:latin typeface="Times New Roman"/>
              </a:rPr>
              <a:t>Inc</a:t>
            </a:r>
            <a:r>
              <a:rPr lang="en-US" dirty="0">
                <a:solidFill>
                  <a:srgbClr val="2F2B20"/>
                </a:solidFill>
                <a:latin typeface="Times New Roman"/>
              </a:rPr>
              <a:t> </a:t>
            </a:r>
            <a:endParaRPr dirty="0"/>
          </a:p>
          <a:p>
            <a:r>
              <a:rPr lang="en-US" sz="2400" b="1" dirty="0">
                <a:solidFill>
                  <a:srgbClr val="2F2B20"/>
                </a:solidFill>
                <a:latin typeface="Times New Roman"/>
              </a:rPr>
              <a:t>Description : </a:t>
            </a:r>
            <a:r>
              <a:rPr lang="en-US" dirty="0">
                <a:solidFill>
                  <a:srgbClr val="2F2B20"/>
                </a:solidFill>
                <a:latin typeface="Times New Roman"/>
              </a:rPr>
              <a:t>STRENSIQ is a formulation of </a:t>
            </a:r>
            <a:r>
              <a:rPr lang="en-US" dirty="0" err="1">
                <a:solidFill>
                  <a:srgbClr val="2F2B20"/>
                </a:solidFill>
                <a:latin typeface="Times New Roman"/>
              </a:rPr>
              <a:t>asfotase</a:t>
            </a:r>
            <a:r>
              <a:rPr lang="en-US" dirty="0">
                <a:solidFill>
                  <a:srgbClr val="2F2B20"/>
                </a:solidFill>
                <a:latin typeface="Times New Roman"/>
              </a:rPr>
              <a:t> </a:t>
            </a:r>
            <a:r>
              <a:rPr lang="en-US" dirty="0" err="1">
                <a:solidFill>
                  <a:srgbClr val="2F2B20"/>
                </a:solidFill>
                <a:latin typeface="Times New Roman"/>
              </a:rPr>
              <a:t>alfa</a:t>
            </a:r>
            <a:r>
              <a:rPr lang="en-US" dirty="0">
                <a:solidFill>
                  <a:srgbClr val="2F2B20"/>
                </a:solidFill>
                <a:latin typeface="Times New Roman"/>
              </a:rPr>
              <a:t>, which is a soluble glycoprotein composed of two identical polypeptide chains. Each chain contains 726 amino acids with a theoretical mass of 161 </a:t>
            </a:r>
            <a:r>
              <a:rPr lang="en-US" dirty="0" err="1">
                <a:solidFill>
                  <a:srgbClr val="2F2B20"/>
                </a:solidFill>
                <a:latin typeface="Times New Roman"/>
              </a:rPr>
              <a:t>kDa</a:t>
            </a:r>
            <a:r>
              <a:rPr lang="en-US" dirty="0">
                <a:solidFill>
                  <a:srgbClr val="2F2B20"/>
                </a:solidFill>
                <a:latin typeface="Times New Roman"/>
              </a:rPr>
              <a:t>. Each chain consists of the catalytic domain of human tissue non-specific alkaline phosphatase (TNSALP), the human immunoglobulin G1 Fc domain and a </a:t>
            </a:r>
            <a:r>
              <a:rPr lang="en-US" dirty="0" err="1">
                <a:solidFill>
                  <a:srgbClr val="2F2B20"/>
                </a:solidFill>
                <a:latin typeface="Times New Roman"/>
              </a:rPr>
              <a:t>deca</a:t>
            </a:r>
            <a:r>
              <a:rPr lang="en-US" dirty="0">
                <a:solidFill>
                  <a:srgbClr val="2F2B20"/>
                </a:solidFill>
                <a:latin typeface="Times New Roman"/>
              </a:rPr>
              <a:t>-aspartate peptide used as a bone targeting domain. The two polypeptide chains are covalently linked by two disulfide bonds.</a:t>
            </a:r>
            <a:endParaRPr dirty="0"/>
          </a:p>
          <a:p>
            <a:pPr>
              <a:lnSpc>
                <a:spcPct val="100000"/>
              </a:lnSpc>
            </a:pPr>
            <a:r>
              <a:rPr lang="en-US" sz="2400" b="1" dirty="0">
                <a:solidFill>
                  <a:srgbClr val="2F2B20"/>
                </a:solidFill>
                <a:latin typeface="Times New Roman"/>
              </a:rPr>
              <a:t>Used for/Prescribed for : </a:t>
            </a:r>
            <a:r>
              <a:rPr lang="en-US" dirty="0">
                <a:solidFill>
                  <a:srgbClr val="2F2B20"/>
                </a:solidFill>
                <a:latin typeface="Times New Roman"/>
              </a:rPr>
              <a:t>STRENSIQ™ is indicated for the treatment of patients with perinatal/infantile-and juvenile-onset hypophosphatasia (HPP)</a:t>
            </a:r>
            <a:r>
              <a:rPr lang="en-US" dirty="0" smtClean="0">
                <a:solidFill>
                  <a:srgbClr val="2F2B20"/>
                </a:solidFill>
                <a:latin typeface="Times New Roman"/>
              </a:rPr>
              <a:t>.</a:t>
            </a:r>
          </a:p>
          <a:p>
            <a:r>
              <a:rPr lang="en-US" sz="2400" b="1" dirty="0" smtClean="0">
                <a:solidFill>
                  <a:srgbClr val="2F2B20"/>
                </a:solidFill>
                <a:latin typeface="Times New Roman"/>
              </a:rPr>
              <a:t>Formulation </a:t>
            </a:r>
            <a:r>
              <a:rPr lang="en-US" sz="2400" b="1" dirty="0">
                <a:solidFill>
                  <a:srgbClr val="2F2B20"/>
                </a:solidFill>
                <a:latin typeface="Times New Roman"/>
              </a:rPr>
              <a:t>: </a:t>
            </a:r>
            <a:r>
              <a:rPr lang="en-US" dirty="0">
                <a:solidFill>
                  <a:srgbClr val="2F2B20"/>
                </a:solidFill>
                <a:latin typeface="Times New Roman"/>
              </a:rPr>
              <a:t>The product is available as:</a:t>
            </a:r>
          </a:p>
          <a:p>
            <a:r>
              <a:rPr lang="en-US" dirty="0">
                <a:solidFill>
                  <a:srgbClr val="2F2B20"/>
                </a:solidFill>
                <a:latin typeface="Times New Roman"/>
              </a:rPr>
              <a:t>Injection: 18 mg/0.45 mL, 28 mg/0.7 mL, 40 mg/mL, or 80 mg/0.8 mL solution in single-use vials</a:t>
            </a:r>
            <a:endParaRPr dirty="0"/>
          </a:p>
          <a:p>
            <a:r>
              <a:rPr lang="en-US" sz="2400" b="1" dirty="0">
                <a:solidFill>
                  <a:srgbClr val="2F2B20"/>
                </a:solidFill>
                <a:latin typeface="Times New Roman"/>
              </a:rPr>
              <a:t>Form : </a:t>
            </a:r>
            <a:r>
              <a:rPr lang="en-US" dirty="0">
                <a:solidFill>
                  <a:srgbClr val="2F2B20"/>
                </a:solidFill>
                <a:latin typeface="Times New Roman"/>
              </a:rPr>
              <a:t>sterile, preservative-free, </a:t>
            </a:r>
            <a:r>
              <a:rPr lang="en-US" dirty="0" err="1">
                <a:solidFill>
                  <a:srgbClr val="2F2B20"/>
                </a:solidFill>
                <a:latin typeface="Times New Roman"/>
              </a:rPr>
              <a:t>nonpyrogenic</a:t>
            </a:r>
            <a:r>
              <a:rPr lang="en-US" dirty="0">
                <a:solidFill>
                  <a:srgbClr val="2F2B20"/>
                </a:solidFill>
                <a:latin typeface="Times New Roman"/>
              </a:rPr>
              <a:t>, clear, slightly opalescent or opalescent, colorless to slightly yellow aqueous solution</a:t>
            </a:r>
            <a:endParaRPr dirty="0"/>
          </a:p>
          <a:p>
            <a:pPr>
              <a:lnSpc>
                <a:spcPct val="100000"/>
              </a:lnSpc>
            </a:pPr>
            <a:r>
              <a:rPr lang="en-US" sz="2400" b="1" dirty="0">
                <a:solidFill>
                  <a:srgbClr val="2F2B20"/>
                </a:solidFill>
                <a:latin typeface="Times New Roman"/>
              </a:rPr>
              <a:t>Route of administration : </a:t>
            </a:r>
            <a:r>
              <a:rPr lang="en-US" dirty="0" smtClean="0">
                <a:solidFill>
                  <a:srgbClr val="2F2B20"/>
                </a:solidFill>
                <a:latin typeface="Times New Roman"/>
              </a:rPr>
              <a:t>subcutaneous</a:t>
            </a:r>
            <a:endParaRPr dirty="0"/>
          </a:p>
        </p:txBody>
      </p:sp>
    </p:spTree>
    <p:extLst>
      <p:ext uri="{BB962C8B-B14F-4D97-AF65-F5344CB8AC3E}">
        <p14:creationId xmlns:p14="http://schemas.microsoft.com/office/powerpoint/2010/main" val="3259093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TextShape 1"/>
          <p:cNvSpPr txBox="1"/>
          <p:nvPr/>
        </p:nvSpPr>
        <p:spPr>
          <a:xfrm>
            <a:off x="428759" y="283400"/>
            <a:ext cx="8156367" cy="6229374"/>
          </a:xfrm>
          <a:prstGeom prst="rect">
            <a:avLst/>
          </a:prstGeom>
        </p:spPr>
        <p:txBody>
          <a:bodyPr anchor="t" anchorCtr="0"/>
          <a:lstStyle/>
          <a:p>
            <a:pPr>
              <a:lnSpc>
                <a:spcPct val="100000"/>
              </a:lnSpc>
            </a:pPr>
            <a:r>
              <a:rPr lang="en-US" b="1" dirty="0">
                <a:solidFill>
                  <a:srgbClr val="2F2B20"/>
                </a:solidFill>
                <a:latin typeface="Times New Roman"/>
              </a:rPr>
              <a:t>
</a:t>
            </a:r>
            <a:r>
              <a:rPr lang="en-US" sz="2400" b="1" dirty="0">
                <a:solidFill>
                  <a:srgbClr val="2F2B20"/>
                </a:solidFill>
                <a:latin typeface="Times New Roman"/>
              </a:rPr>
              <a:t>Side effects : 
</a:t>
            </a:r>
            <a:r>
              <a:rPr lang="en-US" dirty="0">
                <a:solidFill>
                  <a:srgbClr val="2F2B20"/>
                </a:solidFill>
                <a:latin typeface="Times New Roman"/>
              </a:rPr>
              <a:t>Hypersensitivity </a:t>
            </a:r>
            <a:r>
              <a:rPr lang="en-US" dirty="0" smtClean="0">
                <a:solidFill>
                  <a:srgbClr val="2F2B20"/>
                </a:solidFill>
                <a:latin typeface="Times New Roman"/>
              </a:rPr>
              <a:t>Reactions</a:t>
            </a:r>
          </a:p>
          <a:p>
            <a:r>
              <a:rPr lang="en-US" dirty="0" err="1">
                <a:solidFill>
                  <a:srgbClr val="2F2B20"/>
                </a:solidFill>
                <a:latin typeface="Times New Roman"/>
              </a:rPr>
              <a:t>Lipodystrophy</a:t>
            </a:r>
            <a:r>
              <a:rPr lang="en-US" dirty="0">
                <a:solidFill>
                  <a:srgbClr val="2F2B20"/>
                </a:solidFill>
                <a:latin typeface="Times New Roman"/>
              </a:rPr>
              <a:t> </a:t>
            </a:r>
            <a:endParaRPr lang="en-US" dirty="0" smtClean="0">
              <a:solidFill>
                <a:srgbClr val="2F2B20"/>
              </a:solidFill>
              <a:latin typeface="Times New Roman"/>
            </a:endParaRPr>
          </a:p>
          <a:p>
            <a:r>
              <a:rPr lang="en-US" dirty="0">
                <a:solidFill>
                  <a:srgbClr val="2F2B20"/>
                </a:solidFill>
                <a:latin typeface="Times New Roman"/>
              </a:rPr>
              <a:t>Ectopic Calcifications </a:t>
            </a:r>
            <a:r>
              <a:rPr lang="en-US" dirty="0">
                <a:solidFill>
                  <a:srgbClr val="2F2B20"/>
                </a:solidFill>
                <a:latin typeface="Times New Roman"/>
              </a:rPr>
              <a:t>
</a:t>
            </a:r>
            <a:r>
              <a:rPr lang="en-US" b="1" dirty="0">
                <a:solidFill>
                  <a:srgbClr val="2F2B20"/>
                </a:solidFill>
                <a:latin typeface="Times New Roman"/>
              </a:rPr>
              <a:t>
</a:t>
            </a:r>
            <a:r>
              <a:rPr lang="en-US" sz="4800" dirty="0">
                <a:solidFill>
                  <a:srgbClr val="2F2B20"/>
                </a:solidFill>
                <a:latin typeface="Times New Roman"/>
              </a:rPr>
              <a:t>
</a:t>
            </a:r>
            <a:endParaRPr dirty="0"/>
          </a:p>
        </p:txBody>
      </p:sp>
    </p:spTree>
    <p:extLst>
      <p:ext uri="{BB962C8B-B14F-4D97-AF65-F5344CB8AC3E}">
        <p14:creationId xmlns:p14="http://schemas.microsoft.com/office/powerpoint/2010/main" val="3664072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TextShape 1"/>
          <p:cNvSpPr txBox="1"/>
          <p:nvPr/>
        </p:nvSpPr>
        <p:spPr>
          <a:xfrm>
            <a:off x="357120" y="2428919"/>
            <a:ext cx="7619760" cy="2189439"/>
          </a:xfrm>
          <a:prstGeom prst="rect">
            <a:avLst/>
          </a:prstGeom>
        </p:spPr>
        <p:txBody>
          <a:bodyPr anchor="ctr"/>
          <a:lstStyle/>
          <a:p>
            <a:pPr>
              <a:lnSpc>
                <a:spcPct val="100000"/>
              </a:lnSpc>
            </a:pPr>
            <a:r>
              <a:rPr lang="en-US" sz="2400" b="1" dirty="0">
                <a:solidFill>
                  <a:srgbClr val="2F2B20"/>
                </a:solidFill>
                <a:latin typeface="Times New Roman"/>
              </a:rPr>
              <a:t>References</a:t>
            </a:r>
            <a:r>
              <a:rPr lang="en-US" sz="2400" dirty="0">
                <a:solidFill>
                  <a:srgbClr val="2F2B20"/>
                </a:solidFill>
                <a:latin typeface="Times New Roman"/>
              </a:rPr>
              <a:t> </a:t>
            </a:r>
            <a:r>
              <a:rPr lang="en-US" sz="2400" dirty="0" smtClean="0">
                <a:solidFill>
                  <a:srgbClr val="2F2B20"/>
                </a:solidFill>
                <a:latin typeface="Times New Roman"/>
              </a:rPr>
              <a:t>:</a:t>
            </a:r>
          </a:p>
          <a:p>
            <a:pPr>
              <a:lnSpc>
                <a:spcPct val="100000"/>
              </a:lnSpc>
            </a:pPr>
            <a:endParaRPr lang="en-US" sz="2400" dirty="0" smtClean="0">
              <a:solidFill>
                <a:srgbClr val="2F2B20"/>
              </a:solidFill>
              <a:latin typeface="Times New Roman"/>
            </a:endParaRPr>
          </a:p>
          <a:p>
            <a:pPr>
              <a:lnSpc>
                <a:spcPct val="100000"/>
              </a:lnSpc>
            </a:pPr>
            <a:r>
              <a:rPr lang="en-US" dirty="0">
                <a:solidFill>
                  <a:srgbClr val="2F2B20"/>
                </a:solidFill>
                <a:latin typeface="Times New Roman"/>
                <a:hlinkClick r:id="rId2"/>
              </a:rPr>
              <a:t>http://www.drugbank.ca/drugs/</a:t>
            </a:r>
            <a:r>
              <a:rPr lang="en-US" dirty="0" smtClean="0">
                <a:solidFill>
                  <a:srgbClr val="2F2B20"/>
                </a:solidFill>
                <a:latin typeface="Times New Roman"/>
                <a:hlinkClick r:id="rId2"/>
              </a:rPr>
              <a:t>DB09105</a:t>
            </a:r>
            <a:r>
              <a:rPr lang="en-US" dirty="0" smtClean="0">
                <a:solidFill>
                  <a:srgbClr val="2F2B20"/>
                </a:solidFill>
                <a:latin typeface="Times New Roman"/>
              </a:rPr>
              <a:t> </a:t>
            </a:r>
            <a:r>
              <a:rPr lang="en-US" sz="2400" dirty="0">
                <a:solidFill>
                  <a:srgbClr val="2F2B20"/>
                </a:solidFill>
                <a:latin typeface="Times New Roman"/>
              </a:rPr>
              <a:t>
</a:t>
            </a:r>
            <a:r>
              <a:rPr lang="en-US" dirty="0">
                <a:solidFill>
                  <a:srgbClr val="2F2B20"/>
                </a:solidFill>
                <a:latin typeface="Times New Roman"/>
                <a:hlinkClick r:id="rId3"/>
              </a:rPr>
              <a:t>http://www.rxlist.com/strensiq-drug/side-effects-</a:t>
            </a:r>
            <a:r>
              <a:rPr lang="en-US" dirty="0" smtClean="0">
                <a:solidFill>
                  <a:srgbClr val="2F2B20"/>
                </a:solidFill>
                <a:latin typeface="Times New Roman"/>
                <a:hlinkClick r:id="rId3"/>
              </a:rPr>
              <a:t>interactions.htm</a:t>
            </a:r>
            <a:r>
              <a:rPr lang="en-US" dirty="0" smtClean="0">
                <a:solidFill>
                  <a:srgbClr val="2F2B20"/>
                </a:solidFill>
                <a:latin typeface="Times New Roman"/>
              </a:rPr>
              <a:t> </a:t>
            </a:r>
            <a:endParaRPr dirty="0"/>
          </a:p>
        </p:txBody>
      </p:sp>
    </p:spTree>
    <p:extLst>
      <p:ext uri="{BB962C8B-B14F-4D97-AF65-F5344CB8AC3E}">
        <p14:creationId xmlns:p14="http://schemas.microsoft.com/office/powerpoint/2010/main" val="23517357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354</TotalTime>
  <Words>632</Words>
  <Application>Microsoft Macintosh PowerPoint</Application>
  <PresentationFormat>On-screen Show (4:3)</PresentationFormat>
  <Paragraphs>40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IMTECH GPRS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Reviewer Anjuman</dc:creator>
  <cp:lastModifiedBy>Reviewer Anjuman</cp:lastModifiedBy>
  <cp:revision>27</cp:revision>
  <dcterms:created xsi:type="dcterms:W3CDTF">2016-09-19T09:29:28Z</dcterms:created>
  <dcterms:modified xsi:type="dcterms:W3CDTF">2016-09-22T04:54:29Z</dcterms:modified>
</cp:coreProperties>
</file>